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69" r:id="rId4"/>
    <p:sldId id="270" r:id="rId5"/>
    <p:sldId id="277" r:id="rId6"/>
    <p:sldId id="276" r:id="rId7"/>
    <p:sldId id="279" r:id="rId8"/>
    <p:sldId id="281" r:id="rId9"/>
    <p:sldId id="280" r:id="rId10"/>
    <p:sldId id="278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howGuides="1">
      <p:cViewPr varScale="1">
        <p:scale>
          <a:sx n="89" d="100"/>
          <a:sy n="89" d="100"/>
        </p:scale>
        <p:origin x="168" y="832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4CE221E-83ED-4F6C-BA5F-3F9E6FDB6953}" type="datetimeFigureOut">
              <a:rPr lang="en-US" altLang="zh-CN"/>
              <a:t>12/5/19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CA4CBEF8-5CDE-472B-839B-B8BB0C88100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97853E5F-CE67-483C-A264-F17AC70E9CA2}" type="datetimeFigureOut">
              <a:t>12/5/19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BB98AFB-CB0D-4DFE-87B9-B4B0D0DE73C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 latinLnBrk="0">
              <a:defRPr lang="zh-CN" sz="54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 latinLnBrk="0">
              <a:defRPr lang="zh-CN" sz="5400" b="1" cap="none" baseline="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600"/>
              </a:spcBef>
              <a:buNone/>
              <a:defRPr lang="zh-CN"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 latinLnBrk="0">
              <a:defRPr lang="zh-CN" sz="3600" b="1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CN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t>12/5/19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 latinLnBrk="0">
              <a:defRPr lang="zh-CN" sz="3600" b="1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 latinLnBrk="0">
              <a:lnSpc>
                <a:spcPct val="110000"/>
              </a:lnSpc>
              <a:spcBef>
                <a:spcPts val="600"/>
              </a:spcBef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3E0FA9E5-6744-4841-888F-9E7CC0C2B7EC}" type="datetimeFigureOut">
              <a:rPr lang="en-US" altLang="zh-CN" smtClean="0"/>
              <a:pPr/>
              <a:t>12/5/19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AAEAE4A8-A6E5-453E-B946-FB774B73F48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zh-CN" sz="3600" b="1" kern="1200">
          <a:solidFill>
            <a:schemeClr val="accent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CN" sz="20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CN" sz="18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CN" sz="16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CN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8197550" cy="2514601"/>
          </a:xfrm>
        </p:spPr>
        <p:txBody>
          <a:bodyPr/>
          <a:lstStyle/>
          <a:p>
            <a:r>
              <a:rPr lang="en-US" altLang="zh-CN" dirty="0"/>
              <a:t>Housing Price Prediction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Names</a:t>
            </a:r>
          </a:p>
          <a:p>
            <a:r>
              <a:rPr lang="en-US" altLang="zh-CN" dirty="0"/>
              <a:t>Ben Liu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Why do we care?</a:t>
            </a:r>
          </a:p>
          <a:p>
            <a:r>
              <a:rPr lang="en-US" altLang="zh-CN" dirty="0" err="1"/>
              <a:t>Kun</a:t>
            </a:r>
            <a:r>
              <a:rPr lang="en-US" altLang="zh-CN" dirty="0"/>
              <a:t> He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117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Solutions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Regression 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Data processing</a:t>
            </a:r>
          </a:p>
          <a:p>
            <a:r>
              <a:rPr lang="en-US" altLang="zh-CN" dirty="0"/>
              <a:t>Feature selection</a:t>
            </a:r>
          </a:p>
          <a:p>
            <a:r>
              <a:rPr lang="en-US" altLang="zh-CN" dirty="0"/>
              <a:t>Models: </a:t>
            </a:r>
          </a:p>
          <a:p>
            <a:pPr lvl="1"/>
            <a:r>
              <a:rPr lang="en-US" altLang="zh-CN" dirty="0"/>
              <a:t>Linear regression</a:t>
            </a:r>
          </a:p>
          <a:p>
            <a:pPr lvl="1"/>
            <a:r>
              <a:rPr lang="en-US" altLang="zh-CN" dirty="0"/>
              <a:t>Multilayer perceptron</a:t>
            </a:r>
          </a:p>
          <a:p>
            <a:r>
              <a:rPr lang="en-US" altLang="zh-CN" dirty="0"/>
              <a:t>Pros: intuitive and easy</a:t>
            </a:r>
          </a:p>
          <a:p>
            <a:r>
              <a:rPr lang="en-US" altLang="zh-CN" dirty="0"/>
              <a:t>Cons: Not much to change</a:t>
            </a:r>
          </a:p>
          <a:p>
            <a:pPr lvl="1"/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Data processing</a:t>
            </a:r>
          </a:p>
          <a:p>
            <a:r>
              <a:rPr lang="en-US" altLang="zh-CN" dirty="0"/>
              <a:t>Discretize the price</a:t>
            </a:r>
          </a:p>
          <a:p>
            <a:r>
              <a:rPr lang="en-US" altLang="zh-CN" dirty="0"/>
              <a:t>Models:</a:t>
            </a:r>
          </a:p>
          <a:p>
            <a:pPr lvl="1"/>
            <a:r>
              <a:rPr lang="en-US" altLang="zh-CN" dirty="0"/>
              <a:t>Random forest</a:t>
            </a:r>
          </a:p>
          <a:p>
            <a:pPr lvl="1"/>
            <a:r>
              <a:rPr lang="en-US" altLang="zh-CN" dirty="0"/>
              <a:t>SVM</a:t>
            </a:r>
          </a:p>
          <a:p>
            <a:r>
              <a:rPr lang="en-US" altLang="zh-CN" dirty="0"/>
              <a:t>Pros: ensemble</a:t>
            </a:r>
          </a:p>
          <a:p>
            <a:r>
              <a:rPr lang="en-US" altLang="zh-CN" dirty="0"/>
              <a:t>Cons: discretization error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3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Processing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Clean data and </a:t>
            </a:r>
            <a:r>
              <a:rPr lang="en-US" altLang="zh-CN" dirty="0" err="1"/>
              <a:t>etc</a:t>
            </a:r>
            <a:endParaRPr lang="en-US" altLang="zh-CN" dirty="0"/>
          </a:p>
          <a:p>
            <a:r>
              <a:rPr lang="en-US" altLang="zh-CN" dirty="0" err="1"/>
              <a:t>Tianxiao</a:t>
            </a:r>
            <a:r>
              <a:rPr lang="en-US" altLang="zh-CN" dirty="0"/>
              <a:t> Zhang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8939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Regression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 series</a:t>
            </a:r>
            <a:endParaRPr lang="zh-CN" altLang="en-US" dirty="0"/>
          </a:p>
          <a:p>
            <a:r>
              <a:rPr lang="en-US" altLang="zh-CN" dirty="0"/>
              <a:t>Heatmap</a:t>
            </a:r>
          </a:p>
          <a:p>
            <a:r>
              <a:rPr lang="en-US" altLang="zh-CN" dirty="0"/>
              <a:t>…</a:t>
            </a:r>
            <a:endParaRPr lang="zh-CN" dirty="0"/>
          </a:p>
          <a:p>
            <a:r>
              <a:rPr lang="en-US" altLang="zh-CN" dirty="0" err="1"/>
              <a:t>Guojun</a:t>
            </a:r>
            <a:r>
              <a:rPr lang="en-US" altLang="zh-CN" dirty="0"/>
              <a:t> </a:t>
            </a:r>
            <a:r>
              <a:rPr lang="en-US" altLang="zh-CN" dirty="0" err="1"/>
              <a:t>Xiong</a:t>
            </a:r>
            <a:r>
              <a:rPr lang="en-US" altLang="zh-CN" dirty="0"/>
              <a:t>, </a:t>
            </a:r>
            <a:r>
              <a:rPr lang="en-US" altLang="zh-CN" dirty="0" err="1"/>
              <a:t>Kun</a:t>
            </a:r>
            <a:r>
              <a:rPr lang="en-US" altLang="zh-CN" dirty="0"/>
              <a:t> He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8115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8A532DE-A8A8-844A-BF56-B79E83D527AE}"/>
              </a:ext>
            </a:extLst>
          </p:cNvPr>
          <p:cNvGrpSpPr/>
          <p:nvPr/>
        </p:nvGrpSpPr>
        <p:grpSpPr>
          <a:xfrm>
            <a:off x="505172" y="1066800"/>
            <a:ext cx="5301208" cy="5503168"/>
            <a:chOff x="2638028" y="1066800"/>
            <a:chExt cx="5301208" cy="5503168"/>
          </a:xfrm>
        </p:grpSpPr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376F73A3-84DC-3647-99B6-3994C9AFB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028" y="1268760"/>
              <a:ext cx="5301208" cy="5301208"/>
            </a:xfrm>
            <a:prstGeom prst="rect">
              <a:avLst/>
            </a:prstGeom>
          </p:spPr>
        </p:pic>
        <p:pic>
          <p:nvPicPr>
            <p:cNvPr id="14" name="Picture 13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17842B0E-A01F-954F-AD44-2CC919F6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24" y="1066800"/>
              <a:ext cx="4848572" cy="486473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E47469-AEFA-1A40-A209-ADB1F0BD693F}"/>
              </a:ext>
            </a:extLst>
          </p:cNvPr>
          <p:cNvGrpSpPr/>
          <p:nvPr/>
        </p:nvGrpSpPr>
        <p:grpSpPr>
          <a:xfrm>
            <a:off x="5806380" y="1052736"/>
            <a:ext cx="5303520" cy="5507736"/>
            <a:chOff x="2633472" y="1066800"/>
            <a:chExt cx="5303520" cy="5507736"/>
          </a:xfrm>
        </p:grpSpPr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8F37F5BA-F0AC-8E4F-B1F8-27EE7E45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472" y="1271016"/>
              <a:ext cx="5303520" cy="5303520"/>
            </a:xfrm>
            <a:prstGeom prst="rect">
              <a:avLst/>
            </a:prstGeom>
          </p:spPr>
        </p:pic>
        <p:pic>
          <p:nvPicPr>
            <p:cNvPr id="18" name="Picture 17" descr="A picture containing map, text&#10;&#10;Description automatically generated">
              <a:extLst>
                <a:ext uri="{FF2B5EF4-FFF2-40B4-BE49-F238E27FC236}">
                  <a16:creationId xmlns:a16="http://schemas.microsoft.com/office/drawing/2014/main" id="{4347C936-654D-9149-8A8C-3348DA65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24" y="1066800"/>
              <a:ext cx="4848572" cy="486473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dirty="0"/>
              <a:t>Clustering by Geographic Info</a:t>
            </a:r>
            <a:endParaRPr lang="zh-CN" dirty="0"/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77217187-8B6A-D640-A0D8-984E30007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68" y="5949280"/>
            <a:ext cx="9505056" cy="685801"/>
          </a:xfrm>
        </p:spPr>
        <p:txBody>
          <a:bodyPr/>
          <a:lstStyle/>
          <a:p>
            <a:r>
              <a:rPr lang="en-US" altLang="zh-CN" dirty="0"/>
              <a:t>           K-Means (K=13)                                                        Birch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45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1013ADF-C4D6-074F-90EB-D929BDF8AC6C}"/>
              </a:ext>
            </a:extLst>
          </p:cNvPr>
          <p:cNvGrpSpPr/>
          <p:nvPr/>
        </p:nvGrpSpPr>
        <p:grpSpPr>
          <a:xfrm>
            <a:off x="433164" y="1375047"/>
            <a:ext cx="4869160" cy="4869160"/>
            <a:chOff x="433164" y="1628800"/>
            <a:chExt cx="4869160" cy="4869160"/>
          </a:xfrm>
        </p:grpSpPr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AD46FD1E-3B3E-044F-A55D-560381F9D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64" y="1628800"/>
              <a:ext cx="4869160" cy="4869160"/>
            </a:xfrm>
            <a:prstGeom prst="rect">
              <a:avLst/>
            </a:prstGeom>
          </p:spPr>
        </p:pic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362475CF-B63A-544A-8960-AB95A2D8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327" y="2097435"/>
              <a:ext cx="3993870" cy="42271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4ED42-8D68-C44E-B540-77AEF601B1AA}"/>
              </a:ext>
            </a:extLst>
          </p:cNvPr>
          <p:cNvGrpSpPr/>
          <p:nvPr/>
        </p:nvGrpSpPr>
        <p:grpSpPr>
          <a:xfrm>
            <a:off x="5408512" y="1375047"/>
            <a:ext cx="4873752" cy="4873752"/>
            <a:chOff x="5408512" y="1628800"/>
            <a:chExt cx="4873752" cy="4873752"/>
          </a:xfrm>
        </p:grpSpPr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ED446CBA-0DEC-974C-AB20-DC931B03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512" y="1628800"/>
              <a:ext cx="4873752" cy="4873752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C4BE2433-42FA-7741-B85E-557F59338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04" y="2060848"/>
              <a:ext cx="3832933" cy="420222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altLang="zh-CN" dirty="0"/>
              <a:t>Clustering by Geographic Info</a:t>
            </a:r>
            <a:endParaRPr lang="zh-CN" dirty="0"/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DB524AE1-0D2B-904D-8F14-028001625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68" y="5695527"/>
            <a:ext cx="9505056" cy="685801"/>
          </a:xfrm>
        </p:spPr>
        <p:txBody>
          <a:bodyPr/>
          <a:lstStyle/>
          <a:p>
            <a:r>
              <a:rPr lang="en-US" altLang="zh-CN" dirty="0"/>
              <a:t>           K-Means (K=19)                                                Birch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748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2" y="1828799"/>
            <a:ext cx="5389239" cy="685801"/>
          </a:xfrm>
        </p:spPr>
        <p:txBody>
          <a:bodyPr/>
          <a:lstStyle/>
          <a:p>
            <a:r>
              <a:rPr lang="en-US" altLang="zh-CN" dirty="0"/>
              <a:t>Easiest case: clustering by geographic info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Discretization</a:t>
            </a:r>
          </a:p>
          <a:p>
            <a:r>
              <a:rPr lang="en-US" altLang="zh-CN" dirty="0"/>
              <a:t>…</a:t>
            </a:r>
            <a:endParaRPr lang="zh-CN" dirty="0"/>
          </a:p>
          <a:p>
            <a:r>
              <a:rPr lang="en-US" altLang="zh-CN" dirty="0" err="1"/>
              <a:t>Xien</a:t>
            </a:r>
            <a:r>
              <a:rPr lang="en-US" altLang="zh-CN" dirty="0"/>
              <a:t> Hong, </a:t>
            </a:r>
            <a:r>
              <a:rPr lang="en-US" altLang="zh-CN" dirty="0" err="1"/>
              <a:t>Xiaohan</a:t>
            </a:r>
            <a:r>
              <a:rPr lang="en-US" altLang="zh-CN" dirty="0"/>
              <a:t> Zhang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156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D182A0E-7F17-4A86-A7C5-8846F54E43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TS102895266</Template>
  <TotalTime>0</TotalTime>
  <Words>113</Words>
  <Application>Microsoft Macintosh PowerPoint</Application>
  <PresentationFormat>Custom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Microsoft YaHei</vt:lpstr>
      <vt:lpstr>Arial</vt:lpstr>
      <vt:lpstr>Franklin Gothic Medium</vt:lpstr>
      <vt:lpstr>Business Contrast 16x9</vt:lpstr>
      <vt:lpstr>Housing Price Prediction</vt:lpstr>
      <vt:lpstr>Background</vt:lpstr>
      <vt:lpstr>Solutions</vt:lpstr>
      <vt:lpstr>Data Processing</vt:lpstr>
      <vt:lpstr>Regression</vt:lpstr>
      <vt:lpstr>Clustering by Geographic Info</vt:lpstr>
      <vt:lpstr>Clustering by Geographic Info</vt:lpstr>
      <vt:lpstr>Classification</vt:lpstr>
      <vt:lpstr>Classification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2014-05-15T11:50:51Z</dcterms:created>
  <dcterms:modified xsi:type="dcterms:W3CDTF">2019-12-06T01:53:12Z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